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2"/>
  </p:notesMasterIdLst>
  <p:sldIdLst>
    <p:sldId id="256" r:id="rId2"/>
    <p:sldId id="257" r:id="rId3"/>
    <p:sldId id="271" r:id="rId4"/>
    <p:sldId id="275" r:id="rId5"/>
    <p:sldId id="276" r:id="rId6"/>
    <p:sldId id="277" r:id="rId7"/>
    <p:sldId id="259" r:id="rId8"/>
    <p:sldId id="260" r:id="rId9"/>
    <p:sldId id="261" r:id="rId10"/>
    <p:sldId id="272" r:id="rId11"/>
    <p:sldId id="285" r:id="rId12"/>
    <p:sldId id="282" r:id="rId13"/>
    <p:sldId id="263" r:id="rId14"/>
    <p:sldId id="280" r:id="rId15"/>
    <p:sldId id="284" r:id="rId16"/>
    <p:sldId id="281" r:id="rId17"/>
    <p:sldId id="264" r:id="rId18"/>
    <p:sldId id="265" r:id="rId19"/>
    <p:sldId id="266" r:id="rId20"/>
    <p:sldId id="287"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118" autoAdjust="0"/>
    <p:restoredTop sz="94624" autoAdjust="0"/>
  </p:normalViewPr>
  <p:slideViewPr>
    <p:cSldViewPr>
      <p:cViewPr>
        <p:scale>
          <a:sx n="66" d="100"/>
          <a:sy n="66" d="100"/>
        </p:scale>
        <p:origin x="-1554" y="-168"/>
      </p:cViewPr>
      <p:guideLst>
        <p:guide orient="horz" pos="2160"/>
        <p:guide pos="2880"/>
      </p:guideLst>
    </p:cSldViewPr>
  </p:slideViewPr>
  <p:outlineViewPr>
    <p:cViewPr>
      <p:scale>
        <a:sx n="33" d="100"/>
        <a:sy n="33" d="100"/>
      </p:scale>
      <p:origin x="0" y="1674"/>
    </p:cViewPr>
  </p:outlineViewPr>
  <p:notesTextViewPr>
    <p:cViewPr>
      <p:scale>
        <a:sx n="66" d="100"/>
        <a:sy n="66"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ZW"/>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0BD98DB-03B9-43C5-9FF9-0C0312EB398C}" type="datetimeFigureOut">
              <a:rPr lang="en-US" smtClean="0"/>
              <a:pPr/>
              <a:t>10/2/2017</a:t>
            </a:fld>
            <a:endParaRPr lang="en-ZW"/>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ZW"/>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ZW"/>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49A4DAD-4DDB-4028-AABE-401E4F080D05}" type="slidenum">
              <a:rPr lang="en-ZW" smtClean="0"/>
              <a:pPr/>
              <a:t>‹#›</a:t>
            </a:fld>
            <a:endParaRPr lang="en-ZW"/>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ZW" sz="2000" baseline="0" dirty="0" smtClean="0"/>
          </a:p>
          <a:p>
            <a:endParaRPr lang="en-ZW" baseline="0" dirty="0" smtClean="0"/>
          </a:p>
          <a:p>
            <a:endParaRPr lang="en-ZW" dirty="0"/>
          </a:p>
        </p:txBody>
      </p:sp>
      <p:sp>
        <p:nvSpPr>
          <p:cNvPr id="4" name="Slide Number Placeholder 3"/>
          <p:cNvSpPr>
            <a:spLocks noGrp="1"/>
          </p:cNvSpPr>
          <p:nvPr>
            <p:ph type="sldNum" sz="quarter" idx="10"/>
          </p:nvPr>
        </p:nvSpPr>
        <p:spPr/>
        <p:txBody>
          <a:bodyPr/>
          <a:lstStyle/>
          <a:p>
            <a:fld id="{349A4DAD-4DDB-4028-AABE-401E4F080D05}" type="slidenum">
              <a:rPr lang="en-ZW" smtClean="0"/>
              <a:pPr/>
              <a:t>2</a:t>
            </a:fld>
            <a:endParaRPr lang="en-ZW"/>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ZW" dirty="0" smtClean="0"/>
              <a:t>Find and reference</a:t>
            </a:r>
            <a:r>
              <a:rPr lang="en-ZW" baseline="0" dirty="0" smtClean="0"/>
              <a:t> relevant sections from both documents.</a:t>
            </a:r>
            <a:endParaRPr lang="en-ZW" dirty="0"/>
          </a:p>
        </p:txBody>
      </p:sp>
      <p:sp>
        <p:nvSpPr>
          <p:cNvPr id="4" name="Slide Number Placeholder 3"/>
          <p:cNvSpPr>
            <a:spLocks noGrp="1"/>
          </p:cNvSpPr>
          <p:nvPr>
            <p:ph type="sldNum" sz="quarter" idx="10"/>
          </p:nvPr>
        </p:nvSpPr>
        <p:spPr/>
        <p:txBody>
          <a:bodyPr/>
          <a:lstStyle/>
          <a:p>
            <a:fld id="{349A4DAD-4DDB-4028-AABE-401E4F080D05}" type="slidenum">
              <a:rPr lang="en-ZW" smtClean="0"/>
              <a:pPr/>
              <a:t>9</a:t>
            </a:fld>
            <a:endParaRPr lang="en-ZW"/>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10/2/2017</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10/2/2017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10/2/2017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10/2/2017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10/2/2017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10/2/2017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10/2/2017</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10/2/2017</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10/2/2017</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10/2/2017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10/2/2017</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10/2/2017</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mailto:ccz2@mweb.co.zw"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0"/>
            <a:ext cx="7772400" cy="2285999"/>
          </a:xfrm>
        </p:spPr>
        <p:txBody>
          <a:bodyPr>
            <a:normAutofit/>
          </a:bodyPr>
          <a:lstStyle/>
          <a:p>
            <a:pPr algn="ctr"/>
            <a:r>
              <a:rPr lang="en-ZW" sz="4000" dirty="0" smtClean="0"/>
              <a:t>The Spectrum of Consumer Protection in Zimbabwe – The Consumer Protection Law</a:t>
            </a:r>
            <a:r>
              <a:rPr lang="en-ZW" sz="4000" dirty="0" smtClean="0"/>
              <a:t>  </a:t>
            </a:r>
            <a:endParaRPr lang="en-ZW" sz="4000" dirty="0"/>
          </a:p>
        </p:txBody>
      </p:sp>
      <p:sp>
        <p:nvSpPr>
          <p:cNvPr id="3" name="Subtitle 2"/>
          <p:cNvSpPr>
            <a:spLocks noGrp="1"/>
          </p:cNvSpPr>
          <p:nvPr>
            <p:ph type="subTitle" idx="1"/>
          </p:nvPr>
        </p:nvSpPr>
        <p:spPr>
          <a:xfrm>
            <a:off x="685800" y="4114799"/>
            <a:ext cx="7772400" cy="990601"/>
          </a:xfrm>
        </p:spPr>
        <p:txBody>
          <a:bodyPr>
            <a:normAutofit fontScale="85000" lnSpcReduction="20000"/>
          </a:bodyPr>
          <a:lstStyle/>
          <a:p>
            <a:pPr algn="l"/>
            <a:r>
              <a:rPr lang="en-ZW" dirty="0" smtClean="0"/>
              <a:t>Presentation by Ms. R. Siyachitema</a:t>
            </a:r>
          </a:p>
          <a:p>
            <a:pPr algn="l"/>
            <a:r>
              <a:rPr lang="en-ZW" dirty="0" smtClean="0"/>
              <a:t>Executive Director of the Consumer Council of Zimbabwe</a:t>
            </a:r>
            <a:endParaRPr lang="en-ZW"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ZW" dirty="0" smtClean="0"/>
              <a:t>Product availability </a:t>
            </a:r>
          </a:p>
          <a:p>
            <a:r>
              <a:rPr lang="en-ZW" dirty="0" smtClean="0"/>
              <a:t>Accessibility </a:t>
            </a:r>
          </a:p>
          <a:p>
            <a:r>
              <a:rPr lang="en-ZW" dirty="0" smtClean="0"/>
              <a:t>Prices / value for money</a:t>
            </a:r>
          </a:p>
          <a:p>
            <a:r>
              <a:rPr lang="en-ZW" dirty="0" smtClean="0"/>
              <a:t>Product Safety </a:t>
            </a:r>
          </a:p>
          <a:p>
            <a:r>
              <a:rPr lang="en-ZW" dirty="0" smtClean="0"/>
              <a:t>Reliability</a:t>
            </a:r>
          </a:p>
          <a:p>
            <a:r>
              <a:rPr lang="en-ZW" dirty="0" smtClean="0"/>
              <a:t>Timely Delivery </a:t>
            </a:r>
          </a:p>
          <a:p>
            <a:r>
              <a:rPr lang="en-ZW" dirty="0" smtClean="0"/>
              <a:t>Confidentiality of personal / customer information</a:t>
            </a:r>
          </a:p>
          <a:p>
            <a:r>
              <a:rPr lang="en-ZW" dirty="0" smtClean="0"/>
              <a:t>Too much information in the market   </a:t>
            </a:r>
            <a:endParaRPr lang="en-ZW" dirty="0"/>
          </a:p>
        </p:txBody>
      </p:sp>
      <p:sp>
        <p:nvSpPr>
          <p:cNvPr id="3" name="Title 2"/>
          <p:cNvSpPr>
            <a:spLocks noGrp="1"/>
          </p:cNvSpPr>
          <p:nvPr>
            <p:ph type="title"/>
          </p:nvPr>
        </p:nvSpPr>
        <p:spPr/>
        <p:txBody>
          <a:bodyPr>
            <a:normAutofit fontScale="90000"/>
          </a:bodyPr>
          <a:lstStyle/>
          <a:p>
            <a:pPr algn="ctr"/>
            <a:r>
              <a:rPr lang="en-ZW" dirty="0" smtClean="0">
                <a:solidFill>
                  <a:schemeClr val="accent2"/>
                </a:solidFill>
                <a:latin typeface="Algerian" pitchFamily="82" charset="0"/>
              </a:rPr>
              <a:t>KEY DRIVERS IN CONSUMER PROTECTION </a:t>
            </a:r>
            <a:endParaRPr lang="en-ZW" dirty="0">
              <a:solidFill>
                <a:schemeClr val="accent2"/>
              </a:solidFill>
              <a:latin typeface="Algerian" pitchFamily="82"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219200"/>
            <a:ext cx="8610600" cy="5029200"/>
          </a:xfrm>
        </p:spPr>
        <p:txBody>
          <a:bodyPr>
            <a:normAutofit fontScale="55000" lnSpcReduction="20000"/>
          </a:bodyPr>
          <a:lstStyle/>
          <a:p>
            <a:pPr>
              <a:buNone/>
            </a:pPr>
            <a:endParaRPr lang="en-ZW" dirty="0" smtClean="0"/>
          </a:p>
          <a:p>
            <a:pPr>
              <a:buNone/>
            </a:pPr>
            <a:r>
              <a:rPr lang="en-ZW" sz="3100" dirty="0" smtClean="0"/>
              <a:t>A good government has a responsibility to protect the consumer.  The</a:t>
            </a:r>
          </a:p>
          <a:p>
            <a:pPr>
              <a:buNone/>
            </a:pPr>
            <a:r>
              <a:rPr lang="en-ZW" sz="3100" dirty="0" smtClean="0"/>
              <a:t>following institutions which were created from various acts of parliament have</a:t>
            </a:r>
          </a:p>
          <a:p>
            <a:pPr>
              <a:buNone/>
            </a:pPr>
            <a:r>
              <a:rPr lang="en-ZW" sz="3100" dirty="0" smtClean="0"/>
              <a:t>been given a mandate to protect the consumer and oversee the services being</a:t>
            </a:r>
          </a:p>
          <a:p>
            <a:pPr>
              <a:buNone/>
            </a:pPr>
            <a:r>
              <a:rPr lang="en-ZW" sz="3100" dirty="0" smtClean="0"/>
              <a:t>provided:</a:t>
            </a:r>
          </a:p>
          <a:p>
            <a:pPr>
              <a:buNone/>
            </a:pPr>
            <a:endParaRPr lang="en-ZW" sz="3100" dirty="0" smtClean="0"/>
          </a:p>
          <a:p>
            <a:r>
              <a:rPr lang="en-ZW" sz="3100" dirty="0" smtClean="0"/>
              <a:t>Postal and Telecommunications Regulatory Authority of Zimbabwe</a:t>
            </a:r>
          </a:p>
          <a:p>
            <a:r>
              <a:rPr lang="en-ZW" sz="3100" dirty="0" smtClean="0"/>
              <a:t>Zimbabwe Electricity Regulatory Authority</a:t>
            </a:r>
          </a:p>
          <a:p>
            <a:r>
              <a:rPr lang="en-ZW" sz="3100" dirty="0" smtClean="0"/>
              <a:t>Health Professions Authority </a:t>
            </a:r>
          </a:p>
          <a:p>
            <a:r>
              <a:rPr lang="en-ZW" sz="3100" dirty="0" smtClean="0"/>
              <a:t>Medicines Control Authority of Zimbabwe </a:t>
            </a:r>
          </a:p>
          <a:p>
            <a:r>
              <a:rPr lang="en-ZW" sz="3100" dirty="0" smtClean="0"/>
              <a:t>Reserve Bank of Zimbabwe </a:t>
            </a:r>
          </a:p>
          <a:p>
            <a:r>
              <a:rPr lang="en-ZW" sz="3100" dirty="0" smtClean="0"/>
              <a:t>Environmental Management Agency </a:t>
            </a:r>
          </a:p>
          <a:p>
            <a:r>
              <a:rPr lang="en-ZW" sz="3100" dirty="0" smtClean="0"/>
              <a:t>Broadcasting Authority of Zimbabwe</a:t>
            </a:r>
          </a:p>
          <a:p>
            <a:r>
              <a:rPr lang="en-ZW" sz="3100" dirty="0" smtClean="0"/>
              <a:t>Insurance and Pensions Commission  </a:t>
            </a:r>
          </a:p>
          <a:p>
            <a:pPr>
              <a:buNone/>
            </a:pPr>
            <a:endParaRPr lang="en-ZW" sz="3100" dirty="0" smtClean="0"/>
          </a:p>
          <a:p>
            <a:pPr>
              <a:buNone/>
            </a:pPr>
            <a:r>
              <a:rPr lang="en-ZW" sz="3100" dirty="0" smtClean="0"/>
              <a:t>These institutions have become more powerful and have disregarded the</a:t>
            </a:r>
          </a:p>
          <a:p>
            <a:pPr>
              <a:buNone/>
            </a:pPr>
            <a:r>
              <a:rPr lang="en-ZW" sz="3100" dirty="0" smtClean="0"/>
              <a:t>rights of the consumer i.e. </a:t>
            </a:r>
            <a:r>
              <a:rPr lang="en-ZW" sz="3100" dirty="0" smtClean="0"/>
              <a:t>n</a:t>
            </a:r>
            <a:r>
              <a:rPr lang="en-ZW" sz="3100" dirty="0" smtClean="0"/>
              <a:t>ot giving sufficient information to the consumer,</a:t>
            </a:r>
          </a:p>
          <a:p>
            <a:pPr>
              <a:buNone/>
            </a:pPr>
            <a:r>
              <a:rPr lang="en-ZW" sz="3100" dirty="0" smtClean="0"/>
              <a:t>not being visible etc.</a:t>
            </a:r>
          </a:p>
        </p:txBody>
      </p:sp>
      <p:sp>
        <p:nvSpPr>
          <p:cNvPr id="3" name="Title 2"/>
          <p:cNvSpPr>
            <a:spLocks noGrp="1"/>
          </p:cNvSpPr>
          <p:nvPr>
            <p:ph type="title"/>
          </p:nvPr>
        </p:nvSpPr>
        <p:spPr>
          <a:xfrm>
            <a:off x="457200" y="274638"/>
            <a:ext cx="8229600" cy="944562"/>
          </a:xfrm>
        </p:spPr>
        <p:txBody>
          <a:bodyPr/>
          <a:lstStyle/>
          <a:p>
            <a:pPr algn="ctr"/>
            <a:r>
              <a:rPr lang="en-ZW" dirty="0" smtClean="0">
                <a:solidFill>
                  <a:schemeClr val="accent2"/>
                </a:solidFill>
                <a:latin typeface="Algerian" pitchFamily="82" charset="0"/>
              </a:rPr>
              <a:t>REGULATORS </a:t>
            </a:r>
            <a:endParaRPr lang="en-ZW" dirty="0">
              <a:solidFill>
                <a:schemeClr val="accent2"/>
              </a:solidFill>
              <a:latin typeface="Algerian" pitchFamily="82"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pPr>
              <a:buNone/>
            </a:pPr>
            <a:r>
              <a:rPr lang="en-ZW" dirty="0" smtClean="0"/>
              <a:t>Regulators should</a:t>
            </a:r>
            <a:r>
              <a:rPr lang="en-ZW" dirty="0" smtClean="0"/>
              <a:t>:</a:t>
            </a:r>
          </a:p>
          <a:p>
            <a:pPr>
              <a:buNone/>
            </a:pPr>
            <a:endParaRPr lang="en-ZW" dirty="0" smtClean="0"/>
          </a:p>
          <a:p>
            <a:r>
              <a:rPr lang="en-ZW" dirty="0" smtClean="0"/>
              <a:t>Provide a consumer protection framework for all  Sectors in relation to the Consumer Protection Act (Part VIII Section 97 Relations with Regulators).</a:t>
            </a:r>
          </a:p>
          <a:p>
            <a:r>
              <a:rPr lang="en-ZW" dirty="0" smtClean="0"/>
              <a:t>Create conditions for consumer satisfaction by providing for consumer rights and outlining the responsibilities of consumers in exercising their rights.</a:t>
            </a:r>
          </a:p>
          <a:p>
            <a:r>
              <a:rPr lang="en-ZW" dirty="0" smtClean="0"/>
              <a:t>Facilitate the provision of a consumer care system by service providers.</a:t>
            </a:r>
          </a:p>
          <a:p>
            <a:r>
              <a:rPr lang="en-ZW" dirty="0" smtClean="0"/>
              <a:t>Provide a clear complaints handling procedure and dispute resolution mechanism for </a:t>
            </a:r>
            <a:r>
              <a:rPr lang="en-ZW" dirty="0" smtClean="0"/>
              <a:t>all sectors. </a:t>
            </a:r>
            <a:endParaRPr lang="en-ZW" dirty="0" smtClean="0"/>
          </a:p>
          <a:p>
            <a:endParaRPr lang="en-ZW" dirty="0" smtClean="0"/>
          </a:p>
          <a:p>
            <a:endParaRPr lang="en-ZW" dirty="0"/>
          </a:p>
        </p:txBody>
      </p:sp>
      <p:sp>
        <p:nvSpPr>
          <p:cNvPr id="3" name="Title 2"/>
          <p:cNvSpPr>
            <a:spLocks noGrp="1"/>
          </p:cNvSpPr>
          <p:nvPr>
            <p:ph type="title"/>
          </p:nvPr>
        </p:nvSpPr>
        <p:spPr/>
        <p:txBody>
          <a:bodyPr/>
          <a:lstStyle/>
          <a:p>
            <a:pPr algn="ctr"/>
            <a:r>
              <a:rPr lang="en-ZW" dirty="0" smtClean="0">
                <a:solidFill>
                  <a:schemeClr val="accent2"/>
                </a:solidFill>
                <a:latin typeface="Algerian" pitchFamily="82" charset="0"/>
              </a:rPr>
              <a:t>Continued:</a:t>
            </a:r>
            <a:endParaRPr lang="en-ZW" dirty="0">
              <a:solidFill>
                <a:schemeClr val="accent2"/>
              </a:solidFill>
              <a:latin typeface="Algerian" pitchFamily="82"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ZW" sz="2400" dirty="0" smtClean="0"/>
              <a:t>The consuming public has rights and those who provide them with services and goods are....</a:t>
            </a:r>
          </a:p>
          <a:p>
            <a:r>
              <a:rPr lang="en-ZW" sz="2400" dirty="0" smtClean="0"/>
              <a:t>Duty-bound/obliged to ensure that they are aware of these rights and uphold them</a:t>
            </a:r>
          </a:p>
          <a:p>
            <a:r>
              <a:rPr lang="en-ZW" sz="2400" dirty="0" smtClean="0"/>
              <a:t>Aware that any failure to do so will result in corrective and even punitive measures being taken</a:t>
            </a:r>
          </a:p>
          <a:p>
            <a:r>
              <a:rPr lang="en-ZW" sz="2400" dirty="0" smtClean="0"/>
              <a:t>Aware that these rights are constant and universal...</a:t>
            </a:r>
          </a:p>
          <a:p>
            <a:r>
              <a:rPr lang="en-ZW" sz="2400" dirty="0" smtClean="0"/>
              <a:t>The market cannot remain a jungle in which the consumer is consistently the prey of choice.</a:t>
            </a:r>
          </a:p>
          <a:p>
            <a:endParaRPr lang="en-ZW" dirty="0" smtClean="0"/>
          </a:p>
          <a:p>
            <a:endParaRPr lang="en-ZW" dirty="0" smtClean="0"/>
          </a:p>
          <a:p>
            <a:endParaRPr lang="en-ZW" dirty="0"/>
          </a:p>
        </p:txBody>
      </p:sp>
      <p:sp>
        <p:nvSpPr>
          <p:cNvPr id="3" name="Title 2"/>
          <p:cNvSpPr>
            <a:spLocks noGrp="1"/>
          </p:cNvSpPr>
          <p:nvPr>
            <p:ph type="title"/>
          </p:nvPr>
        </p:nvSpPr>
        <p:spPr/>
        <p:txBody>
          <a:bodyPr/>
          <a:lstStyle/>
          <a:p>
            <a:pPr algn="ctr"/>
            <a:r>
              <a:rPr lang="en-ZW" dirty="0" smtClean="0">
                <a:solidFill>
                  <a:schemeClr val="accent2"/>
                </a:solidFill>
                <a:latin typeface="Algerian" pitchFamily="82" charset="0"/>
              </a:rPr>
              <a:t>The  rationale</a:t>
            </a:r>
            <a:endParaRPr lang="en-ZW" dirty="0">
              <a:solidFill>
                <a:schemeClr val="accent2"/>
              </a:solidFill>
              <a:latin typeface="Algerian" pitchFamily="82" charset="0"/>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Consumer-Protection.jpg"/>
          <p:cNvPicPr>
            <a:picLocks noGrp="1" noChangeAspect="1"/>
          </p:cNvPicPr>
          <p:nvPr>
            <p:ph idx="1"/>
          </p:nvPr>
        </p:nvPicPr>
        <p:blipFill>
          <a:blip r:embed="rId2" cstate="print"/>
          <a:stretch>
            <a:fillRect/>
          </a:stretch>
        </p:blipFill>
        <p:spPr>
          <a:xfrm>
            <a:off x="1981201" y="1481138"/>
            <a:ext cx="5715000" cy="4525962"/>
          </a:xfrm>
        </p:spPr>
      </p:pic>
      <p:sp>
        <p:nvSpPr>
          <p:cNvPr id="3" name="Title 2"/>
          <p:cNvSpPr>
            <a:spLocks noGrp="1"/>
          </p:cNvSpPr>
          <p:nvPr>
            <p:ph type="title"/>
          </p:nvPr>
        </p:nvSpPr>
        <p:spPr/>
        <p:txBody>
          <a:bodyPr/>
          <a:lstStyle/>
          <a:p>
            <a:pPr algn="ctr"/>
            <a:r>
              <a:rPr lang="en-ZW" dirty="0" smtClean="0">
                <a:solidFill>
                  <a:srgbClr val="FF0000"/>
                </a:solidFill>
                <a:latin typeface="Algerian" pitchFamily="82" charset="0"/>
              </a:rPr>
              <a:t>CONSUMER PROTECTION </a:t>
            </a:r>
            <a:endParaRPr lang="en-ZW" dirty="0">
              <a:solidFill>
                <a:srgbClr val="FF0000"/>
              </a:solidFill>
              <a:latin typeface="Algerian" pitchFamily="82"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767072"/>
          </a:xfrm>
        </p:spPr>
        <p:txBody>
          <a:bodyPr>
            <a:normAutofit fontScale="70000" lnSpcReduction="20000"/>
          </a:bodyPr>
          <a:lstStyle/>
          <a:p>
            <a:pPr>
              <a:buNone/>
            </a:pPr>
            <a:endParaRPr lang="en-US" dirty="0" smtClean="0"/>
          </a:p>
          <a:p>
            <a:pPr>
              <a:buNone/>
            </a:pPr>
            <a:r>
              <a:rPr lang="en-US" dirty="0" smtClean="0"/>
              <a:t>Currently the following acts are in place to try </a:t>
            </a:r>
            <a:r>
              <a:rPr lang="en-US" dirty="0" smtClean="0"/>
              <a:t>and protect</a:t>
            </a:r>
          </a:p>
          <a:p>
            <a:pPr>
              <a:buNone/>
            </a:pPr>
            <a:r>
              <a:rPr lang="en-US" dirty="0" smtClean="0"/>
              <a:t>the consumer but there are scattered they do not protect the</a:t>
            </a:r>
          </a:p>
          <a:p>
            <a:pPr>
              <a:buNone/>
            </a:pPr>
            <a:r>
              <a:rPr lang="en-US" dirty="0" smtClean="0"/>
              <a:t>consumer effectively:</a:t>
            </a:r>
          </a:p>
          <a:p>
            <a:pPr>
              <a:buNone/>
            </a:pPr>
            <a:r>
              <a:rPr lang="en-US" dirty="0" smtClean="0"/>
              <a:t> </a:t>
            </a:r>
            <a:endParaRPr lang="en-ZW" dirty="0" smtClean="0"/>
          </a:p>
          <a:p>
            <a:pPr lvl="0"/>
            <a:r>
              <a:rPr lang="en-US" dirty="0" smtClean="0"/>
              <a:t>Consumer Contract Act </a:t>
            </a:r>
            <a:endParaRPr lang="en-ZW" dirty="0" smtClean="0"/>
          </a:p>
          <a:p>
            <a:pPr lvl="0"/>
            <a:r>
              <a:rPr lang="en-US" dirty="0" smtClean="0"/>
              <a:t>Competition Act </a:t>
            </a:r>
            <a:endParaRPr lang="en-ZW" dirty="0" smtClean="0"/>
          </a:p>
          <a:p>
            <a:pPr lvl="0"/>
            <a:r>
              <a:rPr lang="en-US" dirty="0" smtClean="0"/>
              <a:t>Class Action Act </a:t>
            </a:r>
            <a:endParaRPr lang="en-ZW" dirty="0" smtClean="0"/>
          </a:p>
          <a:p>
            <a:pPr lvl="0"/>
            <a:r>
              <a:rPr lang="en-US" dirty="0" smtClean="0"/>
              <a:t>Small Claims Court Act </a:t>
            </a:r>
            <a:endParaRPr lang="en-ZW" dirty="0" smtClean="0"/>
          </a:p>
          <a:p>
            <a:pPr lvl="0"/>
            <a:r>
              <a:rPr lang="en-US" dirty="0" smtClean="0"/>
              <a:t>Patients Charter </a:t>
            </a:r>
            <a:endParaRPr lang="en-ZW" dirty="0" smtClean="0"/>
          </a:p>
          <a:p>
            <a:pPr lvl="0"/>
            <a:r>
              <a:rPr lang="en-US" dirty="0" smtClean="0"/>
              <a:t>National Incomes and Pricing Commission Act (2007)</a:t>
            </a:r>
            <a:endParaRPr lang="en-ZW" dirty="0" smtClean="0"/>
          </a:p>
          <a:p>
            <a:endParaRPr lang="en-ZW" dirty="0" smtClean="0"/>
          </a:p>
          <a:p>
            <a:pPr>
              <a:buNone/>
            </a:pPr>
            <a:r>
              <a:rPr lang="en-US" dirty="0" smtClean="0"/>
              <a:t>This is why for the past six (6) years the Consumer Council of</a:t>
            </a:r>
          </a:p>
          <a:p>
            <a:pPr>
              <a:buNone/>
            </a:pPr>
            <a:r>
              <a:rPr lang="en-US" dirty="0" smtClean="0"/>
              <a:t>Zimbabwe is </a:t>
            </a:r>
            <a:r>
              <a:rPr lang="en-US" dirty="0" smtClean="0"/>
              <a:t>in the forefront of pushing for </a:t>
            </a:r>
            <a:r>
              <a:rPr lang="en-US" dirty="0" smtClean="0"/>
              <a:t>the Zimbabwe</a:t>
            </a:r>
          </a:p>
          <a:p>
            <a:pPr>
              <a:buNone/>
            </a:pPr>
            <a:r>
              <a:rPr lang="en-US" dirty="0" smtClean="0"/>
              <a:t>Consumer </a:t>
            </a:r>
            <a:r>
              <a:rPr lang="en-US" dirty="0" smtClean="0"/>
              <a:t>Protection </a:t>
            </a:r>
            <a:r>
              <a:rPr lang="en-US" dirty="0" smtClean="0"/>
              <a:t>Act which is now with the Cabinet Committee</a:t>
            </a:r>
          </a:p>
          <a:p>
            <a:pPr>
              <a:buNone/>
            </a:pPr>
            <a:r>
              <a:rPr lang="en-US" dirty="0" smtClean="0"/>
              <a:t>on Legislation.</a:t>
            </a:r>
            <a:endParaRPr lang="en-ZW" dirty="0"/>
          </a:p>
        </p:txBody>
      </p:sp>
      <p:sp>
        <p:nvSpPr>
          <p:cNvPr id="3" name="Title 2"/>
          <p:cNvSpPr>
            <a:spLocks noGrp="1"/>
          </p:cNvSpPr>
          <p:nvPr>
            <p:ph type="title"/>
          </p:nvPr>
        </p:nvSpPr>
        <p:spPr/>
        <p:txBody>
          <a:bodyPr>
            <a:normAutofit fontScale="90000"/>
          </a:bodyPr>
          <a:lstStyle/>
          <a:p>
            <a:pPr algn="ctr"/>
            <a:r>
              <a:rPr lang="en-ZW" dirty="0" smtClean="0"/>
              <a:t/>
            </a:r>
            <a:br>
              <a:rPr lang="en-ZW" dirty="0" smtClean="0"/>
            </a:br>
            <a:r>
              <a:rPr lang="en-ZW" sz="4600" dirty="0" smtClean="0">
                <a:solidFill>
                  <a:schemeClr val="accent2"/>
                </a:solidFill>
                <a:latin typeface="Algerian" pitchFamily="82" charset="0"/>
              </a:rPr>
              <a:t>CURRENT</a:t>
            </a:r>
            <a:r>
              <a:rPr lang="en-ZW" dirty="0" smtClean="0">
                <a:solidFill>
                  <a:schemeClr val="accent2"/>
                </a:solidFill>
                <a:latin typeface="Algerian" pitchFamily="82" charset="0"/>
              </a:rPr>
              <a:t> </a:t>
            </a:r>
            <a:r>
              <a:rPr lang="en-ZW" sz="4600" dirty="0" smtClean="0">
                <a:solidFill>
                  <a:schemeClr val="accent2"/>
                </a:solidFill>
                <a:latin typeface="Algerian" pitchFamily="82" charset="0"/>
              </a:rPr>
              <a:t>LEGISLATION</a:t>
            </a:r>
            <a:r>
              <a:rPr lang="en-ZW" dirty="0" smtClean="0">
                <a:solidFill>
                  <a:schemeClr val="accent2"/>
                </a:solidFill>
                <a:latin typeface="Algerian" pitchFamily="82" charset="0"/>
              </a:rPr>
              <a:t> </a:t>
            </a:r>
            <a:endParaRPr lang="en-ZW" dirty="0">
              <a:solidFill>
                <a:schemeClr val="accent2"/>
              </a:solidFill>
              <a:latin typeface="Algerian" pitchFamily="82"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371600"/>
            <a:ext cx="8229600" cy="4635691"/>
          </a:xfrm>
        </p:spPr>
        <p:txBody>
          <a:bodyPr>
            <a:normAutofit fontScale="92500" lnSpcReduction="20000"/>
          </a:bodyPr>
          <a:lstStyle/>
          <a:p>
            <a:pPr>
              <a:buNone/>
            </a:pPr>
            <a:r>
              <a:rPr lang="en-ZW" sz="2800" dirty="0" smtClean="0"/>
              <a:t>The CPA is meant to: </a:t>
            </a:r>
          </a:p>
          <a:p>
            <a:pPr marL="624078" indent="-514350"/>
            <a:r>
              <a:rPr lang="en-ZW" sz="2800" dirty="0" smtClean="0"/>
              <a:t>Specifically with interest to </a:t>
            </a:r>
            <a:r>
              <a:rPr lang="en-ZW" sz="2800" smtClean="0"/>
              <a:t>the Information </a:t>
            </a:r>
            <a:r>
              <a:rPr lang="en-ZW" sz="2800" dirty="0" smtClean="0"/>
              <a:t>S</a:t>
            </a:r>
            <a:r>
              <a:rPr lang="en-ZW" sz="2800" smtClean="0"/>
              <a:t>ociety </a:t>
            </a:r>
            <a:r>
              <a:rPr lang="en-ZW" sz="2800" dirty="0" smtClean="0"/>
              <a:t>under Part IV Section 57 Conflicting Provisions and interpretation the issue of concurrent jurisdiction is dealt with the Consumer Protection Act “in case of conflict between this act and any other law protecting consumers ........................however the law that provides the greater degree of protection for consumers </a:t>
            </a:r>
            <a:r>
              <a:rPr lang="en-ZW" sz="2800" smtClean="0"/>
              <a:t>shall prevail”. </a:t>
            </a:r>
            <a:endParaRPr lang="en-ZW" sz="2800" dirty="0" smtClean="0"/>
          </a:p>
          <a:p>
            <a:pPr marL="624078" indent="-514350"/>
            <a:r>
              <a:rPr lang="en-ZW" sz="2800" dirty="0" smtClean="0"/>
              <a:t>Part III Section 48 talks about Powers of the Authority in relation to other bodies section (c) part (ii) and section (g).</a:t>
            </a:r>
          </a:p>
          <a:p>
            <a:pPr marL="624078" indent="-514350">
              <a:buNone/>
            </a:pPr>
            <a:endParaRPr lang="en-ZW" sz="2800" dirty="0" smtClean="0"/>
          </a:p>
          <a:p>
            <a:endParaRPr lang="en-ZW" dirty="0"/>
          </a:p>
        </p:txBody>
      </p:sp>
      <p:sp>
        <p:nvSpPr>
          <p:cNvPr id="3" name="Title 2"/>
          <p:cNvSpPr>
            <a:spLocks noGrp="1"/>
          </p:cNvSpPr>
          <p:nvPr>
            <p:ph type="title"/>
          </p:nvPr>
        </p:nvSpPr>
        <p:spPr/>
        <p:txBody>
          <a:bodyPr>
            <a:normAutofit fontScale="90000"/>
          </a:bodyPr>
          <a:lstStyle/>
          <a:p>
            <a:pPr algn="ctr"/>
            <a:r>
              <a:rPr lang="en-ZW" sz="4400" dirty="0" smtClean="0">
                <a:solidFill>
                  <a:schemeClr val="accent2"/>
                </a:solidFill>
                <a:latin typeface="Algerian" pitchFamily="82" charset="0"/>
              </a:rPr>
              <a:t>the consumer protection ACT</a:t>
            </a:r>
            <a:endParaRPr lang="en-ZW"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4724400"/>
          </a:xfrm>
        </p:spPr>
        <p:txBody>
          <a:bodyPr>
            <a:normAutofit fontScale="92500" lnSpcReduction="10000"/>
          </a:bodyPr>
          <a:lstStyle/>
          <a:p>
            <a:pPr>
              <a:buNone/>
            </a:pPr>
            <a:r>
              <a:rPr lang="en-ZW" sz="2400" dirty="0" smtClean="0"/>
              <a:t>The CPA is meant to: </a:t>
            </a:r>
          </a:p>
          <a:p>
            <a:pPr marL="566928" indent="-457200"/>
            <a:r>
              <a:rPr lang="en-ZW" sz="2400" dirty="0" smtClean="0"/>
              <a:t>Be as comprehensive as possible to ensure that regulators, legislation and policy do not perennially play catch up</a:t>
            </a:r>
          </a:p>
          <a:p>
            <a:pPr marL="566928" indent="-457200"/>
            <a:r>
              <a:rPr lang="en-ZW" sz="2400" dirty="0" smtClean="0"/>
              <a:t>Create a platform wherein business practices operate from a standard in relation to consumer rights.</a:t>
            </a:r>
          </a:p>
          <a:p>
            <a:pPr marL="566928" indent="-457200"/>
            <a:r>
              <a:rPr lang="en-ZW" sz="2400" dirty="0" smtClean="0"/>
              <a:t>Be alive to the emerging markets and technologies with the view of protecting the consumer.</a:t>
            </a:r>
          </a:p>
          <a:p>
            <a:pPr marL="566928" indent="-457200"/>
            <a:r>
              <a:rPr lang="en-ZW" sz="2400" dirty="0" smtClean="0"/>
              <a:t>Encourage competition, while simultaneously discouraging market domination bordering on monopolies.</a:t>
            </a:r>
          </a:p>
          <a:p>
            <a:pPr marL="566928" indent="-457200"/>
            <a:r>
              <a:rPr lang="en-ZW" sz="2400" dirty="0" smtClean="0"/>
              <a:t>Pay particular attention to the services sector, ensuring that the sector adheres to consumer friendly modes of operation.</a:t>
            </a:r>
          </a:p>
          <a:p>
            <a:pPr marL="566928" indent="-457200">
              <a:buFont typeface="+mj-lt"/>
              <a:buAutoNum type="arabicPeriod"/>
            </a:pPr>
            <a:endParaRPr lang="en-ZW" sz="2400" dirty="0" smtClean="0"/>
          </a:p>
          <a:p>
            <a:pPr marL="566928" indent="-457200">
              <a:buFont typeface="+mj-lt"/>
              <a:buAutoNum type="arabicPeriod"/>
            </a:pPr>
            <a:endParaRPr lang="en-ZW" sz="2400" dirty="0" smtClean="0"/>
          </a:p>
          <a:p>
            <a:pPr marL="566928" indent="-457200">
              <a:buFont typeface="+mj-lt"/>
              <a:buAutoNum type="arabicPeriod"/>
            </a:pPr>
            <a:endParaRPr lang="en-ZW" sz="2400" dirty="0" smtClean="0"/>
          </a:p>
        </p:txBody>
      </p:sp>
      <p:sp>
        <p:nvSpPr>
          <p:cNvPr id="3" name="Title 2"/>
          <p:cNvSpPr>
            <a:spLocks noGrp="1"/>
          </p:cNvSpPr>
          <p:nvPr>
            <p:ph type="title"/>
          </p:nvPr>
        </p:nvSpPr>
        <p:spPr/>
        <p:txBody>
          <a:bodyPr>
            <a:normAutofit/>
          </a:bodyPr>
          <a:lstStyle/>
          <a:p>
            <a:pPr algn="ctr"/>
            <a:r>
              <a:rPr lang="en-ZW" sz="3200" dirty="0" smtClean="0">
                <a:solidFill>
                  <a:schemeClr val="accent2"/>
                </a:solidFill>
                <a:latin typeface="Algerian" pitchFamily="82" charset="0"/>
              </a:rPr>
              <a:t>the consumer protection ACT -  Continued</a:t>
            </a:r>
            <a:endParaRPr lang="en-ZW" sz="3200" dirty="0">
              <a:solidFill>
                <a:schemeClr val="accent2"/>
              </a:solidFill>
              <a:latin typeface="Algerian" pitchFamily="82" charset="0"/>
            </a:endParaRPr>
          </a:p>
        </p:txBody>
      </p:sp>
      <p:sp>
        <p:nvSpPr>
          <p:cNvPr id="4" name="Date Placeholder 3"/>
          <p:cNvSpPr>
            <a:spLocks noGrp="1"/>
          </p:cNvSpPr>
          <p:nvPr>
            <p:ph type="dt" sz="half" idx="10"/>
          </p:nvPr>
        </p:nvSpPr>
        <p:spPr/>
        <p:txBody>
          <a:bodyPr/>
          <a:lstStyle/>
          <a:p>
            <a:r>
              <a:rPr lang="en-US" dirty="0" smtClean="0"/>
              <a:t>31/03/2016</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219200"/>
            <a:ext cx="8610600" cy="5257800"/>
          </a:xfrm>
        </p:spPr>
        <p:txBody>
          <a:bodyPr>
            <a:normAutofit fontScale="55000" lnSpcReduction="20000"/>
          </a:bodyPr>
          <a:lstStyle/>
          <a:p>
            <a:pPr>
              <a:buNone/>
            </a:pPr>
            <a:endParaRPr lang="en-ZW" sz="4200" dirty="0" smtClean="0"/>
          </a:p>
          <a:p>
            <a:pPr>
              <a:buNone/>
            </a:pPr>
            <a:r>
              <a:rPr lang="en-ZW" sz="4200" dirty="0" smtClean="0"/>
              <a:t>The Consumer Protection Act </a:t>
            </a:r>
            <a:r>
              <a:rPr lang="en-ZW" sz="4200" dirty="0" smtClean="0"/>
              <a:t>will:</a:t>
            </a:r>
            <a:endParaRPr lang="en-ZW" sz="4200" dirty="0" smtClean="0"/>
          </a:p>
          <a:p>
            <a:pPr marL="624078" lvl="0" indent="-514350">
              <a:buFont typeface="+mj-lt"/>
              <a:buAutoNum type="arabicParenR"/>
            </a:pPr>
            <a:r>
              <a:rPr lang="en-ZW" sz="4000" dirty="0" smtClean="0"/>
              <a:t>Ensure that the consumer is aware of his/her responsibilities. ..</a:t>
            </a:r>
          </a:p>
          <a:p>
            <a:pPr marL="624078" lvl="0" indent="-514350">
              <a:buFont typeface="+mj-lt"/>
              <a:buAutoNum type="arabicParenR"/>
            </a:pPr>
            <a:r>
              <a:rPr lang="en-ZW" sz="4000" dirty="0" smtClean="0"/>
              <a:t>Mandate consumer education and this entails consumer education [e.g. by the CCZ, government departments such as health, ICT e.t.c]</a:t>
            </a:r>
          </a:p>
          <a:p>
            <a:pPr marL="624078" lvl="0" indent="-514350">
              <a:buFont typeface="+mj-lt"/>
              <a:buAutoNum type="arabicParenR"/>
            </a:pPr>
            <a:r>
              <a:rPr lang="en-ZW" sz="4000" dirty="0" smtClean="0"/>
              <a:t>Encourage the dissemination of information using various platforms such as the electronic and print media, leaflets and billboards as well as educational programs in schools ...e.t.c]</a:t>
            </a:r>
          </a:p>
          <a:p>
            <a:pPr marL="624078" lvl="0" indent="-514350">
              <a:buFont typeface="+mj-lt"/>
              <a:buAutoNum type="arabicParenR"/>
            </a:pPr>
            <a:r>
              <a:rPr lang="en-ZW" sz="4000" dirty="0" smtClean="0"/>
              <a:t>Facilitate frameworks for regional and international cooperation in the area of consumer protection, particularly in this era of regional integration and globalisation.</a:t>
            </a:r>
          </a:p>
          <a:p>
            <a:pPr marL="624078" lvl="0" indent="-514350">
              <a:buFont typeface="+mj-lt"/>
              <a:buAutoNum type="arabicParenR"/>
            </a:pPr>
            <a:r>
              <a:rPr lang="en-ZW" sz="4000" dirty="0" smtClean="0"/>
              <a:t>Ensure policies are in tandem with international trade obligations.</a:t>
            </a:r>
          </a:p>
          <a:p>
            <a:pPr marL="624078" lvl="0" indent="-514350">
              <a:buNone/>
            </a:pPr>
            <a:endParaRPr lang="en-ZW" sz="3800" dirty="0" smtClean="0"/>
          </a:p>
          <a:p>
            <a:pPr marL="624078" lvl="0" indent="-514350">
              <a:buFont typeface="+mj-lt"/>
              <a:buAutoNum type="arabicParenR"/>
            </a:pPr>
            <a:endParaRPr lang="en-ZW" sz="3800" dirty="0" smtClean="0"/>
          </a:p>
          <a:p>
            <a:pPr marL="624078" indent="-514350">
              <a:buFont typeface="+mj-lt"/>
              <a:buAutoNum type="arabicParenR"/>
            </a:pPr>
            <a:endParaRPr lang="en-ZW" sz="2800" dirty="0" smtClean="0"/>
          </a:p>
          <a:p>
            <a:pPr marL="624078" indent="-514350">
              <a:buFont typeface="+mj-lt"/>
              <a:buAutoNum type="arabicParenR"/>
            </a:pPr>
            <a:endParaRPr lang="en-ZW" sz="2800" dirty="0" smtClean="0"/>
          </a:p>
          <a:p>
            <a:pPr marL="624078" indent="-514350">
              <a:buFont typeface="+mj-lt"/>
              <a:buAutoNum type="arabicParenR"/>
            </a:pPr>
            <a:endParaRPr lang="en-ZW" dirty="0"/>
          </a:p>
        </p:txBody>
      </p:sp>
      <p:sp>
        <p:nvSpPr>
          <p:cNvPr id="3" name="Title 2"/>
          <p:cNvSpPr>
            <a:spLocks noGrp="1"/>
          </p:cNvSpPr>
          <p:nvPr>
            <p:ph type="title"/>
          </p:nvPr>
        </p:nvSpPr>
        <p:spPr>
          <a:xfrm>
            <a:off x="457200" y="274638"/>
            <a:ext cx="8229600" cy="1020762"/>
          </a:xfrm>
        </p:spPr>
        <p:txBody>
          <a:bodyPr>
            <a:normAutofit fontScale="90000"/>
          </a:bodyPr>
          <a:lstStyle/>
          <a:p>
            <a:pPr algn="ctr"/>
            <a:r>
              <a:rPr lang="en-ZW" sz="4400" dirty="0" smtClean="0">
                <a:solidFill>
                  <a:schemeClr val="accent2"/>
                </a:solidFill>
                <a:latin typeface="Algerian" pitchFamily="82" charset="0"/>
              </a:rPr>
              <a:t>the consumer protection ACT – </a:t>
            </a:r>
            <a:r>
              <a:rPr lang="en-ZW" sz="3600" dirty="0" smtClean="0">
                <a:solidFill>
                  <a:schemeClr val="accent2"/>
                </a:solidFill>
                <a:latin typeface="Algerian" pitchFamily="82" charset="0"/>
              </a:rPr>
              <a:t>continued</a:t>
            </a:r>
            <a:r>
              <a:rPr lang="en-ZW" sz="4400" dirty="0" smtClean="0">
                <a:solidFill>
                  <a:schemeClr val="accent2"/>
                </a:solidFill>
                <a:latin typeface="Algerian" pitchFamily="82" charset="0"/>
              </a:rPr>
              <a:t> </a:t>
            </a:r>
            <a:endParaRPr lang="en-ZW"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481328"/>
            <a:ext cx="8610600" cy="4525963"/>
          </a:xfrm>
        </p:spPr>
        <p:txBody>
          <a:bodyPr>
            <a:normAutofit fontScale="92500" lnSpcReduction="10000"/>
          </a:bodyPr>
          <a:lstStyle/>
          <a:p>
            <a:pPr>
              <a:buNone/>
            </a:pPr>
            <a:r>
              <a:rPr lang="en-ZW" dirty="0" smtClean="0"/>
              <a:t>The Consumer Protection Act  will ensure expeditious</a:t>
            </a:r>
          </a:p>
          <a:p>
            <a:pPr>
              <a:buNone/>
            </a:pPr>
            <a:r>
              <a:rPr lang="en-ZW" dirty="0" smtClean="0"/>
              <a:t>and easily accessible redress for consumers by:</a:t>
            </a:r>
          </a:p>
          <a:p>
            <a:pPr marL="624078" indent="-514350">
              <a:buFont typeface="+mj-lt"/>
              <a:buAutoNum type="arabicPeriod"/>
            </a:pPr>
            <a:r>
              <a:rPr lang="en-ZW" dirty="0" smtClean="0"/>
              <a:t>Creating a National Consumer Commission to administer the Consumer Protection Act.</a:t>
            </a:r>
          </a:p>
          <a:p>
            <a:pPr marL="624078" indent="-514350">
              <a:buFont typeface="+mj-lt"/>
              <a:buAutoNum type="arabicPeriod"/>
            </a:pPr>
            <a:r>
              <a:rPr lang="en-ZW" dirty="0" smtClean="0"/>
              <a:t>Creating a National Consumer Forum to serve as the umbrella body of consumer bodies.</a:t>
            </a:r>
          </a:p>
          <a:p>
            <a:pPr marL="624078" indent="-514350">
              <a:buFont typeface="+mj-lt"/>
              <a:buAutoNum type="arabicPeriod"/>
            </a:pPr>
            <a:r>
              <a:rPr lang="en-ZW" dirty="0" smtClean="0"/>
              <a:t>Establishing a Consumer Ombuds-person to de-centralise and speedily settle disputes </a:t>
            </a:r>
          </a:p>
          <a:p>
            <a:pPr marL="624078" indent="-514350">
              <a:buFont typeface="+mj-lt"/>
              <a:buAutoNum type="arabicPeriod"/>
            </a:pPr>
            <a:r>
              <a:rPr lang="en-ZW" dirty="0" smtClean="0"/>
              <a:t>Giving the National Consumer Commission powers to act against offenders, through a Consumer Tribunal whose findings are legally binding.</a:t>
            </a:r>
          </a:p>
          <a:p>
            <a:pPr marL="624078" indent="-514350">
              <a:buFont typeface="+mj-lt"/>
              <a:buAutoNum type="arabicPeriod"/>
            </a:pPr>
            <a:endParaRPr lang="en-ZW" dirty="0" smtClean="0"/>
          </a:p>
          <a:p>
            <a:pPr marL="624078" indent="-514350">
              <a:buFont typeface="+mj-lt"/>
              <a:buAutoNum type="arabicPeriod"/>
            </a:pPr>
            <a:endParaRPr lang="en-ZW" dirty="0" smtClean="0"/>
          </a:p>
        </p:txBody>
      </p:sp>
      <p:sp>
        <p:nvSpPr>
          <p:cNvPr id="3" name="Title 2"/>
          <p:cNvSpPr>
            <a:spLocks noGrp="1"/>
          </p:cNvSpPr>
          <p:nvPr>
            <p:ph type="title"/>
          </p:nvPr>
        </p:nvSpPr>
        <p:spPr/>
        <p:txBody>
          <a:bodyPr/>
          <a:lstStyle/>
          <a:p>
            <a:r>
              <a:rPr lang="en-ZW" sz="4000" dirty="0" smtClean="0">
                <a:solidFill>
                  <a:schemeClr val="accent2"/>
                </a:solidFill>
                <a:latin typeface="Algerian" pitchFamily="82" charset="0"/>
              </a:rPr>
              <a:t>the consumer protection ACT</a:t>
            </a:r>
            <a:endParaRPr lang="en-ZW" dirty="0"/>
          </a:p>
        </p:txBody>
      </p:sp>
      <p:sp>
        <p:nvSpPr>
          <p:cNvPr id="6" name="Date Placeholder 5"/>
          <p:cNvSpPr>
            <a:spLocks noGrp="1"/>
          </p:cNvSpPr>
          <p:nvPr>
            <p:ph type="dt" sz="half" idx="10"/>
          </p:nvPr>
        </p:nvSpPr>
        <p:spPr/>
        <p:txBody>
          <a:bodyPr/>
          <a:lstStyle/>
          <a:p>
            <a:r>
              <a:rPr lang="en-US" dirty="0" smtClean="0"/>
              <a:t>31/03/2016</a:t>
            </a:r>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r>
              <a:rPr lang="en-ZW" sz="2400" dirty="0" smtClean="0"/>
              <a:t>Zimbabwe lacks a definitive Consumer Protection Mechanism at law</a:t>
            </a:r>
          </a:p>
          <a:p>
            <a:r>
              <a:rPr lang="en-ZW" sz="2400" dirty="0" smtClean="0"/>
              <a:t>While it is </a:t>
            </a:r>
            <a:r>
              <a:rPr lang="en-ZW" sz="2400" dirty="0" smtClean="0">
                <a:solidFill>
                  <a:schemeClr val="accent2"/>
                </a:solidFill>
              </a:rPr>
              <a:t>regionally and universally* </a:t>
            </a:r>
            <a:r>
              <a:rPr lang="en-ZW" sz="2400" dirty="0" smtClean="0"/>
              <a:t>acknowledged that the consumer has rights...</a:t>
            </a:r>
          </a:p>
          <a:p>
            <a:r>
              <a:rPr lang="en-ZW" sz="2400" dirty="0" smtClean="0"/>
              <a:t>In Zimbabwe these are only upheld through a system of the ‘good will’ of the supplier or service provider. Further,</a:t>
            </a:r>
          </a:p>
          <a:p>
            <a:r>
              <a:rPr lang="en-ZW" sz="2400" dirty="0" smtClean="0"/>
              <a:t>For redress, the only consumer watch-dog in the country operates from a platform of ‘persuasion’, with the service providers not duty-bound to conform to the issues raised by the CCZ</a:t>
            </a:r>
            <a:r>
              <a:rPr lang="en-ZW" sz="2400" dirty="0" smtClean="0"/>
              <a:t>. </a:t>
            </a:r>
            <a:r>
              <a:rPr lang="en-ZW" sz="2400" dirty="0" smtClean="0"/>
              <a:t>In trying to fulfil its </a:t>
            </a:r>
            <a:r>
              <a:rPr lang="en-ZW" sz="2400" dirty="0" smtClean="0"/>
              <a:t>mandate, the CCZ has </a:t>
            </a:r>
            <a:r>
              <a:rPr lang="en-ZW" sz="2400" dirty="0" smtClean="0"/>
              <a:t>partnered with institutions to educate consumers on their rights and responsibilities. </a:t>
            </a:r>
            <a:endParaRPr lang="en-ZW" sz="2400" dirty="0" smtClean="0"/>
          </a:p>
          <a:p>
            <a:r>
              <a:rPr lang="en-ZW" sz="2400" dirty="0" smtClean="0"/>
              <a:t>As a result, most consumers are not aware of having consumer rights and those who are do not get any meaningful redress due to the absence of the legal framework underpinning the respect of their consumer rights.</a:t>
            </a:r>
            <a:endParaRPr lang="en-ZW" sz="2400" dirty="0">
              <a:solidFill>
                <a:srgbClr val="FF0000"/>
              </a:solidFill>
            </a:endParaRPr>
          </a:p>
        </p:txBody>
      </p:sp>
      <p:sp>
        <p:nvSpPr>
          <p:cNvPr id="2" name="Title 1"/>
          <p:cNvSpPr>
            <a:spLocks noGrp="1"/>
          </p:cNvSpPr>
          <p:nvPr>
            <p:ph type="title"/>
          </p:nvPr>
        </p:nvSpPr>
        <p:spPr/>
        <p:txBody>
          <a:bodyPr/>
          <a:lstStyle/>
          <a:p>
            <a:pPr algn="ctr"/>
            <a:r>
              <a:rPr lang="en-ZW" dirty="0" smtClean="0">
                <a:solidFill>
                  <a:schemeClr val="accent2"/>
                </a:solidFill>
                <a:latin typeface="Algerian" pitchFamily="82" charset="0"/>
              </a:rPr>
              <a:t>Background</a:t>
            </a:r>
            <a:endParaRPr lang="en-ZW" dirty="0">
              <a:solidFill>
                <a:schemeClr val="accent2"/>
              </a:solidFill>
              <a:latin typeface="Algerian" pitchFamily="82"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788091"/>
          </a:xfrm>
        </p:spPr>
        <p:txBody>
          <a:bodyPr>
            <a:normAutofit fontScale="92500" lnSpcReduction="20000"/>
          </a:bodyPr>
          <a:lstStyle/>
          <a:p>
            <a:pPr marL="109728" indent="0" algn="ctr">
              <a:buNone/>
            </a:pPr>
            <a:r>
              <a:rPr lang="en-US" sz="2800" dirty="0"/>
              <a:t>Thank you, </a:t>
            </a:r>
            <a:r>
              <a:rPr lang="en-US" sz="2800" dirty="0" err="1"/>
              <a:t>Tatenda</a:t>
            </a:r>
            <a:r>
              <a:rPr lang="en-US" sz="2800" dirty="0"/>
              <a:t>,	</a:t>
            </a:r>
            <a:r>
              <a:rPr lang="en-US" sz="2800" dirty="0" err="1"/>
              <a:t>Siyabonga</a:t>
            </a:r>
            <a:endParaRPr lang="en-US" sz="2800" dirty="0"/>
          </a:p>
          <a:p>
            <a:pPr algn="just"/>
            <a:endParaRPr lang="en-US" sz="2800" dirty="0"/>
          </a:p>
          <a:p>
            <a:pPr algn="just"/>
            <a:endParaRPr lang="en-US" sz="2800" dirty="0"/>
          </a:p>
          <a:p>
            <a:pPr marL="109728" indent="0" algn="ctr">
              <a:buNone/>
            </a:pPr>
            <a:r>
              <a:rPr lang="en-US" sz="2800" b="1" dirty="0"/>
              <a:t>For further information visit our </a:t>
            </a:r>
            <a:r>
              <a:rPr lang="en-US" sz="2800" b="1" dirty="0" err="1" smtClean="0"/>
              <a:t>Facebook</a:t>
            </a:r>
            <a:r>
              <a:rPr lang="en-US" sz="2800" b="1" dirty="0" smtClean="0"/>
              <a:t> page </a:t>
            </a:r>
            <a:endParaRPr lang="en-US" sz="2800" b="1" dirty="0"/>
          </a:p>
          <a:p>
            <a:pPr marL="109728" indent="0" algn="ctr">
              <a:buNone/>
            </a:pPr>
            <a:r>
              <a:rPr lang="en-US" sz="2800" u="sng" dirty="0" smtClean="0">
                <a:solidFill>
                  <a:schemeClr val="accent3"/>
                </a:solidFill>
              </a:rPr>
              <a:t>https://www.facebook.com/The-Consumer-Council-of-Zimbabwe-469903906389939/  </a:t>
            </a:r>
            <a:endParaRPr lang="en-US" sz="2800" u="sng" dirty="0">
              <a:solidFill>
                <a:schemeClr val="accent3"/>
              </a:solidFill>
            </a:endParaRPr>
          </a:p>
          <a:p>
            <a:pPr algn="just"/>
            <a:endParaRPr lang="en-US" sz="2800" dirty="0"/>
          </a:p>
          <a:p>
            <a:pPr marL="109728" indent="0" algn="ctr">
              <a:buNone/>
            </a:pPr>
            <a:r>
              <a:rPr lang="en-US" sz="2800" b="1" dirty="0"/>
              <a:t>Our Offices </a:t>
            </a:r>
          </a:p>
          <a:p>
            <a:pPr marL="109728" indent="0" algn="ctr">
              <a:buNone/>
            </a:pPr>
            <a:r>
              <a:rPr lang="en-US" sz="2800" dirty="0" smtClean="0"/>
              <a:t>35 </a:t>
            </a:r>
            <a:r>
              <a:rPr lang="en-US" sz="2800" dirty="0" err="1" smtClean="0"/>
              <a:t>Rhodesville</a:t>
            </a:r>
            <a:r>
              <a:rPr lang="en-US" sz="2800" dirty="0" smtClean="0"/>
              <a:t> Road, </a:t>
            </a:r>
            <a:r>
              <a:rPr lang="en-US" sz="2800" dirty="0" err="1" smtClean="0"/>
              <a:t>Eastlea</a:t>
            </a:r>
            <a:r>
              <a:rPr lang="en-US" sz="2800" dirty="0" smtClean="0"/>
              <a:t> </a:t>
            </a:r>
            <a:r>
              <a:rPr lang="en-US" sz="2800" dirty="0"/>
              <a:t>Harare </a:t>
            </a:r>
          </a:p>
          <a:p>
            <a:pPr marL="109728" indent="0" algn="ctr">
              <a:buNone/>
            </a:pPr>
            <a:r>
              <a:rPr lang="en-US" sz="2800" dirty="0" smtClean="0"/>
              <a:t>Tel: 496479</a:t>
            </a:r>
          </a:p>
          <a:p>
            <a:pPr marL="109728" indent="0" algn="ctr">
              <a:buNone/>
            </a:pPr>
            <a:r>
              <a:rPr lang="en-US" sz="2800" dirty="0" err="1" smtClean="0"/>
              <a:t>Telfax</a:t>
            </a:r>
            <a:r>
              <a:rPr lang="en-US" sz="2800" dirty="0" smtClean="0"/>
              <a:t>: </a:t>
            </a:r>
            <a:r>
              <a:rPr lang="en-US" sz="2800" dirty="0"/>
              <a:t>263 4 </a:t>
            </a:r>
            <a:r>
              <a:rPr lang="en-US" sz="2800" dirty="0" smtClean="0"/>
              <a:t>498441</a:t>
            </a:r>
          </a:p>
          <a:p>
            <a:pPr algn="ctr"/>
            <a:r>
              <a:rPr lang="en-US" sz="2800" dirty="0"/>
              <a:t>E-mail: </a:t>
            </a:r>
            <a:r>
              <a:rPr lang="en-US" sz="2800" dirty="0" smtClean="0">
                <a:hlinkClick r:id="rId2"/>
              </a:rPr>
              <a:t>ccz2@mweb.co.zw</a:t>
            </a:r>
            <a:r>
              <a:rPr lang="en-US" sz="2800" dirty="0" smtClean="0"/>
              <a:t>  </a:t>
            </a:r>
            <a:endParaRPr lang="en-US"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Consumer Rights.jpg"/>
          <p:cNvPicPr>
            <a:picLocks noGrp="1" noChangeAspect="1"/>
          </p:cNvPicPr>
          <p:nvPr>
            <p:ph idx="1"/>
          </p:nvPr>
        </p:nvPicPr>
        <p:blipFill>
          <a:blip r:embed="rId2" cstate="print"/>
          <a:stretch>
            <a:fillRect/>
          </a:stretch>
        </p:blipFill>
        <p:spPr>
          <a:xfrm>
            <a:off x="1752600" y="1676400"/>
            <a:ext cx="6172200" cy="4114800"/>
          </a:xfrm>
        </p:spPr>
      </p:pic>
      <p:sp>
        <p:nvSpPr>
          <p:cNvPr id="3" name="Title 2"/>
          <p:cNvSpPr>
            <a:spLocks noGrp="1"/>
          </p:cNvSpPr>
          <p:nvPr>
            <p:ph type="title"/>
          </p:nvPr>
        </p:nvSpPr>
        <p:spPr/>
        <p:txBody>
          <a:bodyPr/>
          <a:lstStyle/>
          <a:p>
            <a:pPr algn="ctr"/>
            <a:r>
              <a:rPr lang="en-ZW" dirty="0" smtClean="0">
                <a:solidFill>
                  <a:schemeClr val="accent2"/>
                </a:solidFill>
                <a:latin typeface="Algerian" pitchFamily="82" charset="0"/>
              </a:rPr>
              <a:t>8 CONSUMER RIGHTS </a:t>
            </a:r>
            <a:endParaRPr lang="en-ZW" dirty="0">
              <a:solidFill>
                <a:schemeClr val="accent2"/>
              </a:solidFill>
              <a:latin typeface="Algerian" pitchFamily="82"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ZW" dirty="0" smtClean="0"/>
              <a:t>The UN Guidelines for consumer protection is a declaration of best practices in consumer protection law and policy.</a:t>
            </a:r>
          </a:p>
          <a:p>
            <a:r>
              <a:rPr lang="en-ZW" dirty="0" smtClean="0"/>
              <a:t>The guidelines are not binding, but do provide a set of basic consumer protection objectives upon which governments have agreed, thereby serving as a policy framework for implementation at a national level.</a:t>
            </a:r>
          </a:p>
          <a:p>
            <a:r>
              <a:rPr lang="en-ZW" dirty="0" smtClean="0"/>
              <a:t>Whilst directed primarily at governments, some provisions of the Guidelines are also directed at businesses.   </a:t>
            </a:r>
            <a:endParaRPr lang="en-ZW" dirty="0"/>
          </a:p>
        </p:txBody>
      </p:sp>
      <p:sp>
        <p:nvSpPr>
          <p:cNvPr id="3" name="Title 2"/>
          <p:cNvSpPr>
            <a:spLocks noGrp="1"/>
          </p:cNvSpPr>
          <p:nvPr>
            <p:ph type="title"/>
          </p:nvPr>
        </p:nvSpPr>
        <p:spPr/>
        <p:txBody>
          <a:bodyPr>
            <a:normAutofit fontScale="90000"/>
          </a:bodyPr>
          <a:lstStyle/>
          <a:p>
            <a:pPr algn="ctr"/>
            <a:r>
              <a:rPr lang="en-ZW" dirty="0" smtClean="0">
                <a:solidFill>
                  <a:schemeClr val="accent2"/>
                </a:solidFill>
                <a:latin typeface="Algerian" pitchFamily="82" charset="0"/>
              </a:rPr>
              <a:t>UN GUIDELINES ON CONSUMER PROTECTION - definition </a:t>
            </a:r>
            <a:endParaRPr lang="en-ZW" dirty="0">
              <a:solidFill>
                <a:schemeClr val="accent2"/>
              </a:solidFill>
              <a:latin typeface="Algerian" pitchFamily="82"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ZW" dirty="0" smtClean="0"/>
              <a:t>The earliest known statement of consumer rights at a political level was given on the 15</a:t>
            </a:r>
            <a:r>
              <a:rPr lang="en-ZW" baseline="30000" dirty="0" smtClean="0"/>
              <a:t>th</a:t>
            </a:r>
            <a:r>
              <a:rPr lang="en-ZW" dirty="0" smtClean="0"/>
              <a:t> of March 1962, when President John F. Kennedy of the United States delivered a speech at a Congress in which he outlined four consumer rights: the right to safety, the right to be informed, the right to choose and the right to be heard.</a:t>
            </a:r>
          </a:p>
          <a:p>
            <a:r>
              <a:rPr lang="en-ZW" dirty="0" smtClean="0"/>
              <a:t>In 1981, the United Nations Economic and Social Council requested the Secretary- General to continue consultations on consumer protection with a view to elaborate a set of general guidelines for consumer protection, taking particularly into account the needs of the developing countries. </a:t>
            </a:r>
            <a:endParaRPr lang="en-ZW" dirty="0"/>
          </a:p>
        </p:txBody>
      </p:sp>
      <p:sp>
        <p:nvSpPr>
          <p:cNvPr id="3" name="Title 2"/>
          <p:cNvSpPr>
            <a:spLocks noGrp="1"/>
          </p:cNvSpPr>
          <p:nvPr>
            <p:ph type="title"/>
          </p:nvPr>
        </p:nvSpPr>
        <p:spPr/>
        <p:txBody>
          <a:bodyPr/>
          <a:lstStyle/>
          <a:p>
            <a:pPr algn="ctr"/>
            <a:r>
              <a:rPr lang="en-ZW" dirty="0" smtClean="0">
                <a:solidFill>
                  <a:schemeClr val="accent2"/>
                </a:solidFill>
                <a:latin typeface="Algerian" pitchFamily="82" charset="0"/>
              </a:rPr>
              <a:t>UN GUIDELINES HISTORY </a:t>
            </a:r>
            <a:endParaRPr lang="en-ZW" dirty="0">
              <a:solidFill>
                <a:schemeClr val="accent2"/>
              </a:solidFill>
              <a:latin typeface="Algerian" pitchFamily="82"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ZW" dirty="0" smtClean="0"/>
              <a:t>In 1983, draft guidelines for consumer protection were submitted to ECOSOC in response to its request. Following extensive discussions and negotiations the Guidelines were adopted by consensus resolution of the United Nations General Assembly on 9 April 1985.  They have since been amended by the addition of a new section on sustainable consumption on July 1999.</a:t>
            </a:r>
          </a:p>
          <a:p>
            <a:r>
              <a:rPr lang="en-ZW" dirty="0" smtClean="0"/>
              <a:t>In July 2012, the United Nations Conference on Trade and Development initiated a process to amend and improve the UN Guidelines on the basis of considerable changes on the consumer market.  </a:t>
            </a:r>
            <a:endParaRPr lang="en-ZW" dirty="0"/>
          </a:p>
        </p:txBody>
      </p:sp>
      <p:sp>
        <p:nvSpPr>
          <p:cNvPr id="3" name="Title 2"/>
          <p:cNvSpPr>
            <a:spLocks noGrp="1"/>
          </p:cNvSpPr>
          <p:nvPr>
            <p:ph type="title"/>
          </p:nvPr>
        </p:nvSpPr>
        <p:spPr/>
        <p:txBody>
          <a:bodyPr>
            <a:normAutofit fontScale="90000"/>
          </a:bodyPr>
          <a:lstStyle/>
          <a:p>
            <a:pPr algn="ctr"/>
            <a:r>
              <a:rPr lang="en-ZW" dirty="0" smtClean="0">
                <a:solidFill>
                  <a:schemeClr val="accent2"/>
                </a:solidFill>
                <a:latin typeface="Algerian" pitchFamily="82" charset="0"/>
              </a:rPr>
              <a:t>UN GUIDELINES HISTORY – Continued </a:t>
            </a:r>
            <a:endParaRPr lang="en-ZW" dirty="0">
              <a:solidFill>
                <a:schemeClr val="accent2"/>
              </a:solidFill>
              <a:latin typeface="Algerian" pitchFamily="82"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r>
              <a:rPr lang="en-ZW" sz="2800" dirty="0" smtClean="0">
                <a:solidFill>
                  <a:schemeClr val="accent2"/>
                </a:solidFill>
                <a:latin typeface="Algerian" pitchFamily="82" charset="0"/>
              </a:rPr>
              <a:t>consumer rights in the absence of a Consumer protection mechanism.</a:t>
            </a:r>
            <a:endParaRPr lang="en-ZW" sz="2800" dirty="0">
              <a:solidFill>
                <a:schemeClr val="accent2"/>
              </a:solidFill>
              <a:latin typeface="Algerian" pitchFamily="82" charset="0"/>
            </a:endParaRPr>
          </a:p>
        </p:txBody>
      </p:sp>
      <p:sp>
        <p:nvSpPr>
          <p:cNvPr id="5" name="Content Placeholder 4"/>
          <p:cNvSpPr>
            <a:spLocks noGrp="1"/>
          </p:cNvSpPr>
          <p:nvPr>
            <p:ph idx="1"/>
          </p:nvPr>
        </p:nvSpPr>
        <p:spPr/>
        <p:txBody>
          <a:bodyPr>
            <a:normAutofit fontScale="92500" lnSpcReduction="20000"/>
          </a:bodyPr>
          <a:lstStyle/>
          <a:p>
            <a:r>
              <a:rPr lang="en-ZW" dirty="0" smtClean="0"/>
              <a:t>Consumer and customer rights in this context are </a:t>
            </a:r>
            <a:r>
              <a:rPr lang="en-ZW" b="1" u="sng" dirty="0" smtClean="0"/>
              <a:t>UNSUSTAINABLE</a:t>
            </a:r>
            <a:r>
              <a:rPr lang="en-ZW" b="1" dirty="0" smtClean="0"/>
              <a:t>.</a:t>
            </a:r>
          </a:p>
          <a:p>
            <a:r>
              <a:rPr lang="en-ZW" dirty="0" smtClean="0"/>
              <a:t>Practices are arbitrary and often serve the interests of all but the consumer.</a:t>
            </a:r>
          </a:p>
          <a:p>
            <a:r>
              <a:rPr lang="en-ZW" dirty="0" smtClean="0"/>
              <a:t>Seemingly meaningful noises are made relating to treating the 'customer as king’</a:t>
            </a:r>
          </a:p>
          <a:p>
            <a:r>
              <a:rPr lang="en-ZW" dirty="0" smtClean="0"/>
              <a:t>At times, frameworks appear to be in place including...</a:t>
            </a:r>
          </a:p>
          <a:p>
            <a:pPr marL="624078" indent="-514350">
              <a:buFont typeface="+mj-lt"/>
              <a:buAutoNum type="alphaLcPeriod"/>
            </a:pPr>
            <a:r>
              <a:rPr lang="en-ZW" dirty="0" smtClean="0"/>
              <a:t>functional toll free numbers</a:t>
            </a:r>
          </a:p>
          <a:p>
            <a:pPr marL="624078" indent="-514350">
              <a:buFont typeface="+mj-lt"/>
              <a:buAutoNum type="alphaLcPeriod"/>
            </a:pPr>
            <a:r>
              <a:rPr lang="en-ZW" dirty="0" smtClean="0"/>
              <a:t>call </a:t>
            </a:r>
            <a:r>
              <a:rPr lang="en-ZW" dirty="0" smtClean="0"/>
              <a:t>centres </a:t>
            </a:r>
            <a:endParaRPr lang="en-ZW" dirty="0" smtClean="0"/>
          </a:p>
          <a:p>
            <a:pPr marL="624078" indent="-514350">
              <a:buFont typeface="+mj-lt"/>
              <a:buAutoNum type="alphaLcPeriod"/>
            </a:pPr>
            <a:r>
              <a:rPr lang="en-ZW" dirty="0" smtClean="0"/>
              <a:t>pro-active customer relations </a:t>
            </a:r>
          </a:p>
          <a:p>
            <a:pPr marL="624078" indent="-514350">
              <a:buFont typeface="+mj-lt"/>
              <a:buAutoNum type="alphaLcPeriod"/>
            </a:pPr>
            <a:r>
              <a:rPr lang="en-ZW" dirty="0" smtClean="0"/>
              <a:t>complaints </a:t>
            </a:r>
            <a:r>
              <a:rPr lang="en-ZW" dirty="0" smtClean="0"/>
              <a:t>desks </a:t>
            </a:r>
            <a:endParaRPr lang="en-ZW" dirty="0" smtClean="0"/>
          </a:p>
          <a:p>
            <a:pPr marL="624078" indent="-514350">
              <a:buFont typeface="+mj-lt"/>
              <a:buAutoNum type="alphaLcPeriod"/>
            </a:pPr>
            <a:r>
              <a:rPr lang="en-ZW" dirty="0" smtClean="0"/>
              <a:t>commitments for redress </a:t>
            </a:r>
          </a:p>
          <a:p>
            <a:endParaRPr lang="en-ZW" dirty="0" smtClean="0"/>
          </a:p>
          <a:p>
            <a:endParaRPr lang="en-ZW"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ZW" sz="2400" b="1" u="sng" dirty="0" smtClean="0"/>
              <a:t>But</a:t>
            </a:r>
            <a:r>
              <a:rPr lang="en-ZW" sz="2400" dirty="0" smtClean="0"/>
              <a:t> consumer rights are broader and deeper than  this. For starters, like all other rights,</a:t>
            </a:r>
          </a:p>
          <a:p>
            <a:r>
              <a:rPr lang="en-ZW" sz="2400" dirty="0" smtClean="0"/>
              <a:t>They need to be </a:t>
            </a:r>
            <a:r>
              <a:rPr lang="en-ZW" sz="2400" b="1" dirty="0" smtClean="0"/>
              <a:t>universalised</a:t>
            </a:r>
            <a:r>
              <a:rPr lang="en-ZW" sz="2400" dirty="0" smtClean="0"/>
              <a:t>, holding true everywhere and at all times under the same circumstances in the same jurisdiction. </a:t>
            </a:r>
          </a:p>
          <a:p>
            <a:r>
              <a:rPr lang="en-ZW" sz="2400" dirty="0" smtClean="0"/>
              <a:t>Presently such considerations as race, gender, location of business and income bracket inform service providers’ and suppliers’ attitude</a:t>
            </a:r>
            <a:r>
              <a:rPr lang="en-ZW" dirty="0" smtClean="0"/>
              <a:t>. </a:t>
            </a:r>
          </a:p>
          <a:p>
            <a:r>
              <a:rPr lang="en-ZW" sz="2400" dirty="0" smtClean="0"/>
              <a:t>In addition, the present environment has nurtured the entrenchment of dominant-to-quasi monopolies that have consistently robbed the consuming public of the right to choice and competitive services.</a:t>
            </a:r>
            <a:endParaRPr lang="en-ZW" sz="2400" dirty="0"/>
          </a:p>
        </p:txBody>
      </p:sp>
      <p:sp>
        <p:nvSpPr>
          <p:cNvPr id="3" name="Title 2"/>
          <p:cNvSpPr>
            <a:spLocks noGrp="1"/>
          </p:cNvSpPr>
          <p:nvPr>
            <p:ph type="title"/>
          </p:nvPr>
        </p:nvSpPr>
        <p:spPr/>
        <p:txBody>
          <a:bodyPr>
            <a:noAutofit/>
          </a:bodyPr>
          <a:lstStyle/>
          <a:p>
            <a:pPr algn="ctr"/>
            <a:r>
              <a:rPr lang="en-ZW" sz="2500" dirty="0" smtClean="0">
                <a:solidFill>
                  <a:schemeClr val="accent2"/>
                </a:solidFill>
                <a:latin typeface="Algerian" pitchFamily="82" charset="0"/>
              </a:rPr>
              <a:t>consumer rights in the absence of a Consumer protection mechanism.</a:t>
            </a:r>
            <a:endParaRPr lang="en-ZW" sz="25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ZW" sz="2400" dirty="0" smtClean="0"/>
              <a:t>Regionally the </a:t>
            </a:r>
            <a:r>
              <a:rPr lang="en-ZW" sz="2400" b="1" u="sng" dirty="0" smtClean="0"/>
              <a:t>SADC Declaration on Regional Competition and Consumer Policies </a:t>
            </a:r>
            <a:r>
              <a:rPr lang="en-ZW" sz="2400" dirty="0" smtClean="0"/>
              <a:t>and globally the </a:t>
            </a:r>
            <a:r>
              <a:rPr lang="en-ZW" sz="2400" b="1" u="sng" dirty="0" smtClean="0"/>
              <a:t>UN Guidelines on Consumer Policies *</a:t>
            </a:r>
            <a:r>
              <a:rPr lang="en-ZW" sz="2400" dirty="0" smtClean="0"/>
              <a:t>recognise and enunciate the rights of the consumer.</a:t>
            </a:r>
          </a:p>
          <a:p>
            <a:r>
              <a:rPr lang="en-ZW" sz="2400" dirty="0" smtClean="0"/>
              <a:t>Further, the two bodies require signatory governments to accordingly enshrine them in the Constitution. Zimbabwe is a signatory.</a:t>
            </a:r>
          </a:p>
          <a:p>
            <a:r>
              <a:rPr lang="en-ZW" sz="2400" dirty="0" smtClean="0"/>
              <a:t>Already in the region, South Africa, Malawi and Zambia have enacted such definitive legislation, proving that it is possible to give consumer rights legal standing.</a:t>
            </a:r>
          </a:p>
          <a:p>
            <a:endParaRPr lang="en-ZW" dirty="0"/>
          </a:p>
        </p:txBody>
      </p:sp>
      <p:sp>
        <p:nvSpPr>
          <p:cNvPr id="3" name="Title 2"/>
          <p:cNvSpPr>
            <a:spLocks noGrp="1"/>
          </p:cNvSpPr>
          <p:nvPr>
            <p:ph type="title"/>
          </p:nvPr>
        </p:nvSpPr>
        <p:spPr/>
        <p:txBody>
          <a:bodyPr/>
          <a:lstStyle/>
          <a:p>
            <a:pPr algn="ctr"/>
            <a:r>
              <a:rPr lang="en-ZW" dirty="0" smtClean="0">
                <a:solidFill>
                  <a:srgbClr val="FF0000"/>
                </a:solidFill>
                <a:latin typeface="Algerian" pitchFamily="82" charset="0"/>
              </a:rPr>
              <a:t>international best practice</a:t>
            </a:r>
            <a:endParaRPr lang="en-ZW" dirty="0">
              <a:solidFill>
                <a:srgbClr val="FF0000"/>
              </a:solidFill>
              <a:latin typeface="Algerian" pitchFamily="82"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3814</TotalTime>
  <Words>1429</Words>
  <Application>Microsoft Office PowerPoint</Application>
  <PresentationFormat>On-screen Show (4:3)</PresentationFormat>
  <Paragraphs>150</Paragraphs>
  <Slides>20</Slides>
  <Notes>2</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Concourse</vt:lpstr>
      <vt:lpstr>The Spectrum of Consumer Protection in Zimbabwe – The Consumer Protection Law  </vt:lpstr>
      <vt:lpstr>Background</vt:lpstr>
      <vt:lpstr>8 CONSUMER RIGHTS </vt:lpstr>
      <vt:lpstr>UN GUIDELINES ON CONSUMER PROTECTION - definition </vt:lpstr>
      <vt:lpstr>UN GUIDELINES HISTORY </vt:lpstr>
      <vt:lpstr>UN GUIDELINES HISTORY – Continued </vt:lpstr>
      <vt:lpstr>consumer rights in the absence of a Consumer protection mechanism.</vt:lpstr>
      <vt:lpstr>consumer rights in the absence of a Consumer protection mechanism.</vt:lpstr>
      <vt:lpstr>international best practice</vt:lpstr>
      <vt:lpstr>KEY DRIVERS IN CONSUMER PROTECTION </vt:lpstr>
      <vt:lpstr>REGULATORS </vt:lpstr>
      <vt:lpstr>Continued:</vt:lpstr>
      <vt:lpstr>The  rationale</vt:lpstr>
      <vt:lpstr>CONSUMER PROTECTION </vt:lpstr>
      <vt:lpstr> CURRENT LEGISLATION </vt:lpstr>
      <vt:lpstr>the consumer protection ACT</vt:lpstr>
      <vt:lpstr>the consumer protection ACT -  Continued</vt:lpstr>
      <vt:lpstr>the consumer protection ACT – continued </vt:lpstr>
      <vt:lpstr>the consumer protection ACT</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Customer and Consumer Rights: The Zimbabwean Perspective</dc:title>
  <dc:creator>Laptop</dc:creator>
  <cp:lastModifiedBy>Esther</cp:lastModifiedBy>
  <cp:revision>191</cp:revision>
  <dcterms:created xsi:type="dcterms:W3CDTF">2006-08-16T00:00:00Z</dcterms:created>
  <dcterms:modified xsi:type="dcterms:W3CDTF">2017-10-02T14:36:17Z</dcterms:modified>
</cp:coreProperties>
</file>